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7" r:id="rId5"/>
    <p:sldId id="260" r:id="rId6"/>
    <p:sldId id="258" r:id="rId7"/>
    <p:sldId id="262" r:id="rId8"/>
    <p:sldId id="268" r:id="rId9"/>
    <p:sldId id="271" r:id="rId10"/>
    <p:sldId id="269" r:id="rId11"/>
    <p:sldId id="265" r:id="rId12"/>
    <p:sldId id="270" r:id="rId13"/>
    <p:sldId id="266" r:id="rId14"/>
    <p:sldId id="264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86"/>
  </p:normalViewPr>
  <p:slideViewPr>
    <p:cSldViewPr snapToGrid="0" snapToObjects="1">
      <p:cViewPr varScale="1">
        <p:scale>
          <a:sx n="93" d="100"/>
          <a:sy n="93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8D297-E11D-B943-B5DA-17CBFCFFD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635309-5B00-FE4E-844E-654C0F206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2F44ED-F2E0-6D40-87C7-2558196F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898C8C-EAE0-124C-988D-B09F7918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AF55968-1740-194D-8A23-914EB52B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46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2BFB8-0046-3040-8AA8-38E1BE7D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37B549E8-FAED-6549-A68D-0E03D6863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2D5667-0043-1241-90C6-12E17DE28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84A33-C9B2-144C-BA76-7086994F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26D7B34-4A9D-2B43-AAC7-F0BA3709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03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492501-3CB2-AA47-B4BA-6059E5D69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6449553-54CE-C64D-AD34-345CBEA86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B61FC-62B3-BA49-B3B3-F75CCB43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8224A-4284-214D-9EB7-6F89CEDF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305B62D-9E28-9842-ADD7-E97A4E60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23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1C03A-42D9-294D-B448-CE268154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500DB-1D55-6B42-A245-1F0232282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4BA7EE-673D-AA49-AED9-1A0C228A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5A135D-257B-F247-A6EB-82E83482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29A8E02-168E-1B43-96F0-9BBCC11F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46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1240D-2FA0-1A47-B967-BD0BDE78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49CC85-285E-DD49-A8BE-CAE2AA036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BCC02-BEC8-7D48-A479-CA7D67262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AE68CB-ED0D-334C-9CC9-8679B4A32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F1A9E6C-CECC-7649-A3BB-72720C8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21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28EEE-D212-4F4E-9FD2-5FBFB198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9B7FE-990F-E144-9810-14CFADCF6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ECC44-808A-E54A-98EC-7214BFE45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76AA47-A166-6C46-8857-BE2F83C3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92DC99-88CA-1C41-A265-4C7A8CDE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A758892-A229-5C4B-A4D7-DEDD566A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008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EB3EF-AE83-A242-948B-887277C7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F320E8-F9F7-754F-B4A4-8E4838932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4A997-692E-9B46-A082-08E860EFD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AAA451-6C18-0341-9FF2-8A694103E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D82201-2312-B94E-BC87-0209F9F4C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429A95-4BFD-E341-91C0-7D085E6F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97802E-2FF5-5144-9425-E6A4C33C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9228E76-920A-C045-9DDF-60A537E6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5955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EE456-B3E5-B245-A0C5-7E0FBFA4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7BE4F5-DF66-2B4F-998C-D089F6CD6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FD7E91-CB8F-444A-B36D-1693A550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8260863E-DB06-D54E-8F24-17703A8B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8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DFE697-4BE3-2A40-8F8D-E9157503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3E157C-8AFB-8544-8B8F-9A3C66FF4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83B5023-0589-F440-B1F4-6C8FE242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86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49CEF-9148-A548-8D48-12081B57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69769-A392-C34F-8E52-6921ADE40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EBA420-1131-1648-BCBA-B6ADFFBCE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940300-84B7-4D41-822A-38B12D84D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756B0F-3F37-6B4F-A226-DF2B029E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B3DA42CE-5586-D542-BBC9-13620A69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3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61DC2-E814-E846-9D4A-893AE311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9F41FC-0A02-E34F-94DA-125C59952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760E14-D375-F540-90D9-485DA6B36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E970B-65CB-3449-89AD-49F54140A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9E14E6-64D4-DC46-A7CF-8C35DFB1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DEE4ED9D-32D6-7946-8704-0F8C05C5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66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43BDEA-5E29-DE41-95CC-8E6482AD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719C84-100B-564F-B308-C6FE5BBF8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91302F-7481-0043-8D04-D517A90CD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20A5-8D2C-F64B-A894-87362DAB8640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38F697-C3EC-084F-A832-E66E45F85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07DA83-F686-FD48-9EB6-230F71F97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EF938-7CF6-7F4C-B9C9-FF684DC783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628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89B6E-94A8-DD48-9ABE-8C1CAE337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Regularization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in Spectral Domain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4D74C0-0F14-FC4A-864C-B392F27C8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736" y="4059238"/>
            <a:ext cx="9144000" cy="1655762"/>
          </a:xfrm>
        </p:spPr>
        <p:txBody>
          <a:bodyPr/>
          <a:lstStyle/>
          <a:p>
            <a:pPr algn="r"/>
            <a:r>
              <a:rPr kumimoji="1" lang="en-US" altLang="zh-CN" dirty="0" err="1"/>
              <a:t>Yidong</a:t>
            </a:r>
            <a:r>
              <a:rPr kumimoji="1" lang="en-US" altLang="zh-CN" dirty="0"/>
              <a:t> Ouyang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10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17C01-6C2E-D54D-B40D-B044508F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Adversarial robustness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43AA5-56C8-C141-986D-BC253B4A6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On the Structural Sensitivity of Deep Convolutional Networks to the Directions of Fourier Basis Functions  </a:t>
            </a:r>
            <a:r>
              <a:rPr lang="en-US" altLang="zh-CN" dirty="0"/>
              <a:t>CVPR2019</a:t>
            </a:r>
          </a:p>
          <a:p>
            <a:r>
              <a:rPr kumimoji="1" lang="en-US" altLang="zh-CN" dirty="0"/>
              <a:t>Prove the singular vectors of </a:t>
            </a:r>
            <a:r>
              <a:rPr kumimoji="1" lang="en-US" altLang="zh-CN" u="sng" dirty="0"/>
              <a:t>a stacked convolutional layers with linear activation</a:t>
            </a:r>
            <a:r>
              <a:rPr kumimoji="1" lang="en-US" altLang="zh-CN" dirty="0"/>
              <a:t> can be represented by a linear combination of single Fourier basis functions between input channels.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Explaining and Harnessing Adversarial Examples ICLR2015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5D9871-3CCB-0D43-A56D-776F1EBA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242" y="4875366"/>
            <a:ext cx="2616200" cy="469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1DCB35-0BDA-6D48-BA0E-2C483534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729" y="3741644"/>
            <a:ext cx="4628740" cy="18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5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7DA0D-B5F1-3A45-973D-1CCD64AB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Theoretically understand the generalization ability of neural network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3041F-9ACA-B143-9A82-FEDFA51E2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High-frequency Component Helps Explain the Generalization of Convolutional Neural Networks </a:t>
            </a:r>
            <a:r>
              <a:rPr lang="en-US" altLang="zh-CN" dirty="0"/>
              <a:t>CVPR2020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64D460-2026-4840-9CE6-BD6E2C82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26" y="2754703"/>
            <a:ext cx="2743200" cy="2590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94747F-1755-C343-AEAD-F4D01248C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35" y="2863260"/>
            <a:ext cx="6261100" cy="22733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F06B542-2C72-9C4F-B184-D2661781B1C0}"/>
              </a:ext>
            </a:extLst>
          </p:cNvPr>
          <p:cNvSpPr/>
          <p:nvPr/>
        </p:nvSpPr>
        <p:spPr>
          <a:xfrm>
            <a:off x="7133304" y="53982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dirty="0"/>
              <a:t>Understanding Deep Learning Requires Rethinking Generalization ICLR2017 best paper</a:t>
            </a:r>
          </a:p>
        </p:txBody>
      </p:sp>
    </p:spTree>
    <p:extLst>
      <p:ext uri="{BB962C8B-B14F-4D97-AF65-F5344CB8AC3E}">
        <p14:creationId xmlns:p14="http://schemas.microsoft.com/office/powerpoint/2010/main" val="1803478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318CE-7899-914D-B48E-E067DA6A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A4EED0-EBEE-5F4D-8ADE-926118226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365125"/>
            <a:ext cx="4978400" cy="29083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8DFCD2-4BF7-AB48-8D86-8AF30AC4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419225"/>
            <a:ext cx="3810000" cy="800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66FE89-B2B9-AC4A-ACC8-419F0EDF5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145" y="3709834"/>
            <a:ext cx="7822109" cy="27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4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F51AC-6409-0340-9341-DC89C1A6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Theoretically understand the property of neural network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52E395-FAD3-9C4C-BA66-D4944062C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566" y="3211552"/>
            <a:ext cx="4092876" cy="120491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17CB99-F800-5648-9DE3-7C0559709C95}"/>
              </a:ext>
            </a:extLst>
          </p:cNvPr>
          <p:cNvSpPr txBox="1"/>
          <p:nvPr/>
        </p:nvSpPr>
        <p:spPr>
          <a:xfrm>
            <a:off x="626533" y="5116812"/>
            <a:ext cx="115654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The numerator is O(</a:t>
            </a:r>
            <a:r>
              <a:rPr kumimoji="1" lang="en-US" altLang="zh-CN" sz="2800" dirty="0" err="1"/>
              <a:t>Lf</a:t>
            </a:r>
            <a:r>
              <a:rPr kumimoji="1" lang="en-US" altLang="zh-CN" sz="2800" dirty="0"/>
              <a:t> ) (where </a:t>
            </a:r>
            <a:r>
              <a:rPr kumimoji="1" lang="en-US" altLang="zh-CN" sz="2800" dirty="0" err="1"/>
              <a:t>Lf</a:t>
            </a:r>
            <a:r>
              <a:rPr kumimoji="1" lang="en-US" altLang="zh-CN" sz="2800" dirty="0"/>
              <a:t> is the Lipschitz constant of the function). </a:t>
            </a:r>
          </a:p>
          <a:p>
            <a:r>
              <a:rPr kumimoji="1" lang="en-US" altLang="zh-CN" sz="2800" dirty="0" err="1"/>
              <a:t>Lf</a:t>
            </a:r>
            <a:r>
              <a:rPr kumimoji="1" lang="en-US" altLang="zh-CN" sz="2800" dirty="0"/>
              <a:t> is bounded by the parameter norm, which can only increase gradually during training by gradient descent.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3321A3-2243-8B48-A7C3-D59A90E4E89C}"/>
              </a:ext>
            </a:extLst>
          </p:cNvPr>
          <p:cNvSpPr txBox="1"/>
          <p:nvPr/>
        </p:nvSpPr>
        <p:spPr>
          <a:xfrm>
            <a:off x="838200" y="1690688"/>
            <a:ext cx="10235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On the Spectral Bias of Neural Networks  ICML2019</a:t>
            </a:r>
          </a:p>
          <a:p>
            <a:r>
              <a:rPr kumimoji="1" lang="en-US" altLang="zh-CN" sz="2800" dirty="0"/>
              <a:t>Higher frequencies being learned late in the optimization process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607840-39CE-6E46-ACE0-59611669C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982" y="2644795"/>
            <a:ext cx="3266017" cy="25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6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3920F-560C-C34D-B100-534E0D8B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Regularization for generative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1AA5EB-B6C5-BE46-A824-7E9055C12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Watch your Up-Convolution: CNN Based Generative Deep Neural Networks are Failing to Reproduce Spectral Distributions  </a:t>
            </a:r>
            <a:r>
              <a:rPr lang="en-US" altLang="zh-CN" dirty="0"/>
              <a:t>CVPR2020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D8A476-3926-7045-8B0C-E5EE871F3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238500"/>
            <a:ext cx="5295900" cy="3073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A27CC4-2C55-EE4A-B797-CFA815A8D429}"/>
              </a:ext>
            </a:extLst>
          </p:cNvPr>
          <p:cNvSpPr txBox="1"/>
          <p:nvPr/>
        </p:nvSpPr>
        <p:spPr>
          <a:xfrm>
            <a:off x="6975987" y="3238500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binary cross entropy </a:t>
            </a:r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3AFFC8-4DD4-D948-86CB-688FF8705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80" y="4001294"/>
            <a:ext cx="5157020" cy="110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32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A946D-33F8-3245-B83D-DDCA176E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 compression &amp; speed up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D9658E-302C-C64E-8452-9CEE13F16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Band-limited Training and Inference for Convolutional Neural Networks  ICML2019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50231-B480-9B4C-B317-B4D998A2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0500"/>
            <a:ext cx="5791200" cy="3581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D473F4-D5A6-8747-9D27-B0FFB5FB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589867"/>
            <a:ext cx="5464385" cy="11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576D5-8820-AB4E-9135-C42D0B56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37243-3FE3-C048-9663-84F733C4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Basic Knowledge</a:t>
            </a:r>
          </a:p>
          <a:p>
            <a:r>
              <a:rPr kumimoji="1" lang="en-US" altLang="zh-CN" dirty="0"/>
              <a:t>Research Direction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4222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C994D-05D1-1248-B4D8-9DEEF0F3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0" y="-29724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Basic Knowledge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E71F99-AA30-1441-B378-30476E3B7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7485"/>
            <a:ext cx="5257800" cy="1979459"/>
          </a:xfrm>
        </p:spPr>
        <p:txBody>
          <a:bodyPr/>
          <a:lstStyle/>
          <a:p>
            <a:r>
              <a:rPr kumimoji="1" lang="en-US" altLang="zh-CN" dirty="0"/>
              <a:t>Spatial domain</a:t>
            </a:r>
          </a:p>
          <a:p>
            <a:r>
              <a:rPr lang="en-US" altLang="zh-CN" dirty="0"/>
              <a:t>The value of the pixels of the image change with respect to scene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79B89EB-5BD9-3B49-A0F2-6A6D8E56C34A}"/>
              </a:ext>
            </a:extLst>
          </p:cNvPr>
          <p:cNvSpPr txBox="1">
            <a:spLocks/>
          </p:cNvSpPr>
          <p:nvPr/>
        </p:nvSpPr>
        <p:spPr>
          <a:xfrm>
            <a:off x="6096000" y="837485"/>
            <a:ext cx="5002161" cy="1979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Spectral domain</a:t>
            </a:r>
          </a:p>
          <a:p>
            <a:r>
              <a:rPr lang="en-US" altLang="zh-CN" dirty="0"/>
              <a:t>The rate at which the pixel values are changing in spatial domain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68060E-0337-CC40-88A9-FC4764734B0E}"/>
              </a:ext>
            </a:extLst>
          </p:cNvPr>
          <p:cNvSpPr txBox="1"/>
          <p:nvPr/>
        </p:nvSpPr>
        <p:spPr>
          <a:xfrm>
            <a:off x="838200" y="5252627"/>
            <a:ext cx="8615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Hans" dirty="0"/>
          </a:p>
          <a:p>
            <a:endParaRPr kumimoji="1" lang="en-US" altLang="zh-Hans" dirty="0"/>
          </a:p>
          <a:p>
            <a:r>
              <a:rPr kumimoji="1" lang="en-US" altLang="zh-Hans" dirty="0"/>
              <a:t> </a:t>
            </a:r>
          </a:p>
          <a:p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E275D22-E9AC-0648-816C-2BDD91809689}"/>
              </a:ext>
            </a:extLst>
          </p:cNvPr>
          <p:cNvSpPr txBox="1">
            <a:spLocks/>
          </p:cNvSpPr>
          <p:nvPr/>
        </p:nvSpPr>
        <p:spPr>
          <a:xfrm>
            <a:off x="838200" y="2928091"/>
            <a:ext cx="10259961" cy="3052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Fourier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Transform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and Inverse </a:t>
            </a:r>
            <a:r>
              <a:rPr kumimoji="1" lang="en-US" altLang="zh-CN" dirty="0"/>
              <a:t>Fourier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Transform</a:t>
            </a:r>
          </a:p>
          <a:p>
            <a:pPr lvl="1"/>
            <a:r>
              <a:rPr kumimoji="1" lang="en-US" altLang="zh-CN" dirty="0"/>
              <a:t>DFT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Conjugate symmetry</a:t>
            </a:r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399D44-00D9-4544-A03B-273F4802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98" y="3729039"/>
            <a:ext cx="4898102" cy="1257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FF058A-C198-4F4F-8594-35A0F6BE1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5523807"/>
            <a:ext cx="10350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0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6A245-4745-4E48-B8C9-B994E08B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 Knowledge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80CEF3-9216-A04B-8D31-6012BCDF8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166" y="1442167"/>
            <a:ext cx="6810789" cy="4351338"/>
          </a:xfrm>
        </p:spPr>
      </p:pic>
    </p:spTree>
    <p:extLst>
      <p:ext uri="{BB962C8B-B14F-4D97-AF65-F5344CB8AC3E}">
        <p14:creationId xmlns:p14="http://schemas.microsoft.com/office/powerpoint/2010/main" val="212970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68B1E-32CF-AF4C-8A09-AA954D8B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 Knowledge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6448DD-FF4F-0C47-9B7C-6753A64DE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2D power spectrum &amp; 1D power spectrum</a:t>
            </a:r>
          </a:p>
          <a:p>
            <a:pPr lvl="1"/>
            <a:r>
              <a:rPr kumimoji="1" lang="en-US" altLang="zh-Hans" dirty="0"/>
              <a:t>2D</a:t>
            </a:r>
            <a:r>
              <a:rPr kumimoji="1" lang="zh-Hans" altLang="en-US" dirty="0"/>
              <a:t> </a:t>
            </a:r>
            <a:r>
              <a:rPr kumimoji="1" lang="en-US" altLang="zh-CN" dirty="0"/>
              <a:t>power spectrum(spectral density)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is the squared amplitude spectrum</a:t>
            </a:r>
            <a:endParaRPr kumimoji="1" lang="en-US" altLang="zh-CN" dirty="0"/>
          </a:p>
          <a:p>
            <a:pPr lvl="1"/>
            <a:r>
              <a:rPr lang="en-US" altLang="zh-CN" dirty="0"/>
              <a:t>azimuthal integration over radial frequencies </a:t>
            </a:r>
            <a:r>
              <a:rPr lang="el-GR" altLang="zh-CN" dirty="0"/>
              <a:t>φ 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7296BF-9DF1-6349-BC60-FD827CC3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28" y="3027952"/>
            <a:ext cx="5969000" cy="1143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310EBA-6FC4-EE42-B789-E135F26F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28" y="4170952"/>
            <a:ext cx="6635545" cy="27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5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BDA25-05CB-8D42-A61D-FA701DC5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Research Direction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FE25F-0ADB-9F4E-93D6-1ADF974BD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Robustness </a:t>
            </a:r>
          </a:p>
          <a:p>
            <a:r>
              <a:rPr kumimoji="1" lang="en-US" altLang="zh-CN" dirty="0"/>
              <a:t>Generalization </a:t>
            </a:r>
          </a:p>
          <a:p>
            <a:r>
              <a:rPr kumimoji="1" lang="en-US" altLang="zh-CN" dirty="0"/>
              <a:t>Adversarial robustness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Theoretically understand the generalization ability of neural network</a:t>
            </a:r>
          </a:p>
          <a:p>
            <a:r>
              <a:rPr kumimoji="1" lang="en-US" altLang="zh-CN" dirty="0"/>
              <a:t>Theoretically understand the property of neural network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Regularization for generative model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Model compression &amp; speed up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84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253AA-BD4A-3C4E-AA08-90A2D7BB2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87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Robustness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4D1C7-27BD-934E-B68E-7B2C0CBC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825625"/>
            <a:ext cx="11988800" cy="4351338"/>
          </a:xfrm>
        </p:spPr>
        <p:txBody>
          <a:bodyPr/>
          <a:lstStyle/>
          <a:p>
            <a:r>
              <a:rPr lang="en-US" altLang="zh-CN" dirty="0"/>
              <a:t>A Fourier Perspective on Model Robustness in Computer Vision NIPS 2019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52824B-1448-9B44-B88A-DEDBC7B5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36" y="2201333"/>
            <a:ext cx="6744764" cy="4279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3FA34F-BC60-BF4C-89CA-CEBB6E63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82" y="2366433"/>
            <a:ext cx="9339641" cy="41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94B2F-7984-4143-A5C2-C4FE9AE7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Generalization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90A6B-8546-4D44-9193-DFE0642C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825625"/>
            <a:ext cx="11616267" cy="4351338"/>
          </a:xfrm>
        </p:spPr>
        <p:txBody>
          <a:bodyPr/>
          <a:lstStyle/>
          <a:p>
            <a:r>
              <a:rPr kumimoji="1" lang="en-US" altLang="zh-CN" dirty="0"/>
              <a:t>Spectral Representations for Convolutional Neural Networks NIPS 2015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470F86-2E61-BF48-BD6F-4E9C2454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2262375"/>
            <a:ext cx="8094133" cy="37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1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35DAA-7CA5-234D-BCBF-6B3C39DD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58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Generalization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381E9-0CFD-8F42-8239-D5C5D5121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9143"/>
            <a:ext cx="10515600" cy="4351338"/>
          </a:xfrm>
        </p:spPr>
        <p:txBody>
          <a:bodyPr/>
          <a:lstStyle/>
          <a:p>
            <a:r>
              <a:rPr lang="en-US" altLang="zh-CN" dirty="0"/>
              <a:t>Regularization of deep neural networks with spectral dropout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Learning to Pay Attention on Spectral Domain- A Spectral Attention Module-Based Convolutional Network for Hyperspectral Image Classification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837293-5950-7D42-9D69-CE934CDF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32" y="1517119"/>
            <a:ext cx="3615725" cy="15951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884378-8585-C844-BAD7-DCF37094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332" y="4308008"/>
            <a:ext cx="7442200" cy="25499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C9AFF8-F116-5C44-973E-C93BF69C1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332" y="4257654"/>
            <a:ext cx="7442200" cy="26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4427</TotalTime>
  <Words>337</Words>
  <Application>Microsoft Macintosh PowerPoint</Application>
  <PresentationFormat>宽屏</PresentationFormat>
  <Paragraphs>69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Regularization in Spectral Domain</vt:lpstr>
      <vt:lpstr>Outline</vt:lpstr>
      <vt:lpstr>Basic Knowledge</vt:lpstr>
      <vt:lpstr>Basic Knowledge</vt:lpstr>
      <vt:lpstr>Basic Knowledge</vt:lpstr>
      <vt:lpstr>Research Direction</vt:lpstr>
      <vt:lpstr>Robustness </vt:lpstr>
      <vt:lpstr>Generalization </vt:lpstr>
      <vt:lpstr>Generalization</vt:lpstr>
      <vt:lpstr>Adversarial robustness</vt:lpstr>
      <vt:lpstr>Theoretically understand the generalization ability of neural network</vt:lpstr>
      <vt:lpstr>PowerPoint 演示文稿</vt:lpstr>
      <vt:lpstr>Theoretically understand the property of neural network</vt:lpstr>
      <vt:lpstr>Regularization for generative model</vt:lpstr>
      <vt:lpstr>Model compression &amp; speed up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Regularization in Spectral Domain</dc:title>
  <dc:creator>欧阳屹东</dc:creator>
  <cp:lastModifiedBy>欧阳屹东</cp:lastModifiedBy>
  <cp:revision>32</cp:revision>
  <dcterms:created xsi:type="dcterms:W3CDTF">2020-12-28T04:32:26Z</dcterms:created>
  <dcterms:modified xsi:type="dcterms:W3CDTF">2020-12-31T14:16:57Z</dcterms:modified>
</cp:coreProperties>
</file>